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4" r:id="rId1"/>
  </p:sldMasterIdLst>
  <p:notesMasterIdLst>
    <p:notesMasterId r:id="rId46"/>
  </p:notesMasterIdLst>
  <p:handoutMasterIdLst>
    <p:handoutMasterId r:id="rId47"/>
  </p:handoutMasterIdLst>
  <p:sldIdLst>
    <p:sldId id="935" r:id="rId2"/>
    <p:sldId id="257" r:id="rId3"/>
    <p:sldId id="884" r:id="rId4"/>
    <p:sldId id="849" r:id="rId5"/>
    <p:sldId id="859" r:id="rId6"/>
    <p:sldId id="936" r:id="rId7"/>
    <p:sldId id="860" r:id="rId8"/>
    <p:sldId id="885" r:id="rId9"/>
    <p:sldId id="886" r:id="rId10"/>
    <p:sldId id="927" r:id="rId11"/>
    <p:sldId id="937" r:id="rId12"/>
    <p:sldId id="938" r:id="rId13"/>
    <p:sldId id="861" r:id="rId14"/>
    <p:sldId id="896" r:id="rId15"/>
    <p:sldId id="915" r:id="rId16"/>
    <p:sldId id="939" r:id="rId17"/>
    <p:sldId id="940" r:id="rId18"/>
    <p:sldId id="897" r:id="rId19"/>
    <p:sldId id="916" r:id="rId20"/>
    <p:sldId id="928" r:id="rId21"/>
    <p:sldId id="929" r:id="rId22"/>
    <p:sldId id="918" r:id="rId23"/>
    <p:sldId id="941" r:id="rId24"/>
    <p:sldId id="919" r:id="rId25"/>
    <p:sldId id="930" r:id="rId26"/>
    <p:sldId id="921" r:id="rId27"/>
    <p:sldId id="931" r:id="rId28"/>
    <p:sldId id="942" r:id="rId29"/>
    <p:sldId id="922" r:id="rId30"/>
    <p:sldId id="923" r:id="rId31"/>
    <p:sldId id="924" r:id="rId32"/>
    <p:sldId id="943" r:id="rId33"/>
    <p:sldId id="944" r:id="rId34"/>
    <p:sldId id="945" r:id="rId35"/>
    <p:sldId id="946" r:id="rId36"/>
    <p:sldId id="932" r:id="rId37"/>
    <p:sldId id="947" r:id="rId38"/>
    <p:sldId id="948" r:id="rId39"/>
    <p:sldId id="901" r:id="rId40"/>
    <p:sldId id="925" r:id="rId41"/>
    <p:sldId id="848" r:id="rId42"/>
    <p:sldId id="895" r:id="rId43"/>
    <p:sldId id="914" r:id="rId44"/>
    <p:sldId id="926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FF"/>
    <a:srgbClr val="00FF00"/>
    <a:srgbClr val="00FF50"/>
    <a:srgbClr val="660066"/>
    <a:srgbClr val="006B97"/>
    <a:srgbClr val="95CA18"/>
    <a:srgbClr val="222222"/>
    <a:srgbClr val="0033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00" autoAdjust="0"/>
    <p:restoredTop sz="96866" autoAdjust="0"/>
  </p:normalViewPr>
  <p:slideViewPr>
    <p:cSldViewPr>
      <p:cViewPr varScale="1">
        <p:scale>
          <a:sx n="70" d="100"/>
          <a:sy n="70" d="100"/>
        </p:scale>
        <p:origin x="150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14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5FB268C1-EBA5-472B-95A2-ACDC594F0C1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198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612892AD-D06F-49D3-B304-FCD6871967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197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0ADDD5-0EE2-4E78-9675-A75E36C6BCD9}" type="slidenum">
              <a:rPr lang="en-US" smtClean="0"/>
              <a:pPr>
                <a:defRPr/>
              </a:pPr>
              <a:t>2</a:t>
            </a:fld>
            <a:endParaRPr lang="en-US" dirty="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619023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18E416-2724-4D2C-9E22-1F328EC8A81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78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18E416-2724-4D2C-9E22-1F328EC8A81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2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42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26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21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711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13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586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68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41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E20E62-50BB-42A5-973F-E2C9FCE1C844}" type="slidenum">
              <a:rPr lang="en-US" smtClean="0"/>
              <a:pPr>
                <a:defRPr/>
              </a:pPr>
              <a:t>3</a:t>
            </a:fld>
            <a:endParaRPr lang="en-US" dirty="0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272357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244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991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41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32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998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685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855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2186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128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6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8146BC-D9E4-4BB4-AD8E-5D112FA0DDA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88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73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878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47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082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2258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569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9277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397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855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35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1DB006-1A8A-4833-861C-FE9AAF988DE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4155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722FC1-D7E3-4790-B80D-77DACABF14C5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2071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6810F9-B77E-4ADB-968F-5A2EB5CBB65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0578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6810F9-B77E-4ADB-968F-5A2EB5CBB65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69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6810F9-B77E-4ADB-968F-5A2EB5CBB65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908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1DB006-1A8A-4833-861C-FE9AAF988DE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10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A5E607-02CF-46DC-8E84-2568ED75178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D306CA-BE80-4FE4-8DE4-B601723E566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286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18E416-2724-4D2C-9E22-1F328EC8A81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09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18E416-2724-4D2C-9E22-1F328EC8A81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28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3962400"/>
            <a:ext cx="28325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7400" y="3810000"/>
            <a:ext cx="5029200" cy="1600200"/>
          </a:xfrm>
        </p:spPr>
        <p:txBody>
          <a:bodyPr/>
          <a:lstStyle>
            <a:lvl1pPr marL="0" indent="0" algn="l">
              <a:buNone/>
              <a:defRPr sz="3200" b="1" i="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Chapter #</a:t>
            </a:r>
          </a:p>
          <a:p>
            <a:r>
              <a:rPr lang="en-US" dirty="0" smtClean="0"/>
              <a:t>Chapter Title Goes Here</a:t>
            </a:r>
            <a:endParaRPr 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609600"/>
            <a:ext cx="5879714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95CA1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077200" cy="44958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>
                <a:solidFill>
                  <a:srgbClr val="95CA18"/>
                </a:solidFill>
                <a:latin typeface="+mn-lt"/>
              </a:defRPr>
            </a:lvl1pPr>
          </a:lstStyle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533400" y="6248400"/>
            <a:ext cx="5486400" cy="45720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95CA18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609600" y="1295400"/>
            <a:ext cx="8001000" cy="0"/>
          </a:xfrm>
          <a:prstGeom prst="line">
            <a:avLst/>
          </a:prstGeom>
          <a:ln w="19050">
            <a:solidFill>
              <a:srgbClr val="006B9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H="1">
            <a:off x="533400" y="6324600"/>
            <a:ext cx="5943600" cy="0"/>
          </a:xfrm>
          <a:prstGeom prst="line">
            <a:avLst/>
          </a:prstGeom>
          <a:ln w="19050">
            <a:solidFill>
              <a:srgbClr val="66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H="1">
            <a:off x="609600" y="1371600"/>
            <a:ext cx="5943600" cy="0"/>
          </a:xfrm>
          <a:prstGeom prst="line">
            <a:avLst/>
          </a:prstGeom>
          <a:ln w="19050">
            <a:solidFill>
              <a:srgbClr val="66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4724400" y="6324600"/>
            <a:ext cx="32766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tx1"/>
                </a:solidFill>
              </a:rPr>
              <a:t>© 2016 Cengage Learning®. May not be scanned, copied or duplicated, or posted to a publicly accessible website, in whole or in part.</a:t>
            </a:r>
          </a:p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95CA18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533400" y="6356350"/>
            <a:ext cx="548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rgbClr val="95CA18"/>
                </a:solidFill>
                <a:latin typeface="+mn-lt"/>
              </a:defRPr>
            </a:lvl1pPr>
          </a:lstStyle>
          <a:p>
            <a:pPr algn="l"/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95" r:id="rId1"/>
    <p:sldLayoutId id="2147484796" r:id="rId2"/>
    <p:sldLayoutId id="2147484797" r:id="rId3"/>
    <p:sldLayoutId id="2147484798" r:id="rId4"/>
    <p:sldLayoutId id="2147484799" r:id="rId5"/>
    <p:sldLayoutId id="2147484800" r:id="rId6"/>
    <p:sldLayoutId id="2147484801" r:id="rId7"/>
    <p:sldLayoutId id="2147484802" r:id="rId8"/>
    <p:sldLayoutId id="2147484803" r:id="rId9"/>
    <p:sldLayoutId id="2147484804" r:id="rId10"/>
    <p:sldLayoutId id="2147484805" r:id="rId11"/>
    <p:sldLayoutId id="2147484819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5CA18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3600" b="1" dirty="0" smtClean="0">
                <a:solidFill>
                  <a:srgbClr val="95CA18"/>
                </a:solidFill>
              </a:rPr>
              <a:t>Android Boot Camp for Developers Using Java, 3E</a:t>
            </a:r>
          </a:p>
          <a:p>
            <a:pPr>
              <a:buNone/>
            </a:pPr>
            <a:endParaRPr lang="en-US" sz="2000" b="1" dirty="0" smtClean="0">
              <a:solidFill>
                <a:srgbClr val="95CA18"/>
              </a:solidFill>
            </a:endParaRPr>
          </a:p>
          <a:p>
            <a:pPr algn="ctr">
              <a:buNone/>
            </a:pPr>
            <a:r>
              <a:rPr lang="en-US" sz="3200" b="1" dirty="0" smtClean="0">
                <a:solidFill>
                  <a:srgbClr val="95CA18"/>
                </a:solidFill>
              </a:rPr>
              <a:t>Chapter 5: Investigate! </a:t>
            </a:r>
            <a:br>
              <a:rPr lang="en-US" sz="3200" b="1" dirty="0" smtClean="0">
                <a:solidFill>
                  <a:srgbClr val="95CA18"/>
                </a:solidFill>
              </a:rPr>
            </a:br>
            <a:r>
              <a:rPr lang="en-US" sz="3200" b="1" dirty="0" smtClean="0">
                <a:solidFill>
                  <a:srgbClr val="95CA18"/>
                </a:solidFill>
              </a:rPr>
              <a:t>Android Lists, Arrays, and Web Browsers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 </a:t>
            </a:r>
            <a:r>
              <a:rPr lang="en-US" dirty="0" smtClean="0"/>
              <a:t>ListActivity </a:t>
            </a:r>
            <a:r>
              <a:rPr lang="en-US" sz="1200" dirty="0" smtClean="0"/>
              <a:t>(continued)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93144E64-9BAB-47C5-B4B6-F3DCCCE4C28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27313"/>
            <a:ext cx="6662737" cy="466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56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93144E64-9BAB-47C5-B4B6-F3DCCCE4C28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7" y="1460270"/>
            <a:ext cx="5800725" cy="478813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1143000"/>
          </a:xfrm>
        </p:spPr>
        <p:txBody>
          <a:bodyPr/>
          <a:lstStyle/>
          <a:p>
            <a:r>
              <a:rPr lang="en-US" dirty="0"/>
              <a:t>Extending a </a:t>
            </a:r>
            <a:r>
              <a:rPr lang="en-US" dirty="0" smtClean="0"/>
              <a:t>ListActivity </a:t>
            </a:r>
            <a:r>
              <a:rPr lang="en-US" sz="1200" dirty="0" smtClean="0"/>
              <a:t>(continued)</a:t>
            </a:r>
          </a:p>
        </p:txBody>
      </p:sp>
    </p:spTree>
    <p:extLst>
      <p:ext uri="{BB962C8B-B14F-4D97-AF65-F5344CB8AC3E}">
        <p14:creationId xmlns:p14="http://schemas.microsoft.com/office/powerpoint/2010/main" val="3135581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93144E64-9BAB-47C5-B4B6-F3DCCCE4C28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900237"/>
            <a:ext cx="8401050" cy="397192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1143000"/>
          </a:xfrm>
        </p:spPr>
        <p:txBody>
          <a:bodyPr/>
          <a:lstStyle/>
          <a:p>
            <a:r>
              <a:rPr lang="en-US" dirty="0"/>
              <a:t>Extending a </a:t>
            </a:r>
            <a:r>
              <a:rPr lang="en-US" dirty="0" smtClean="0"/>
              <a:t>ListActivity </a:t>
            </a:r>
            <a:r>
              <a:rPr lang="en-US" sz="1200" dirty="0" smtClean="0"/>
              <a:t>(continued)</a:t>
            </a:r>
          </a:p>
        </p:txBody>
      </p:sp>
    </p:spTree>
    <p:extLst>
      <p:ext uri="{BB962C8B-B14F-4D97-AF65-F5344CB8AC3E}">
        <p14:creationId xmlns:p14="http://schemas.microsoft.com/office/powerpoint/2010/main" val="593994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Array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382000" cy="4495800"/>
          </a:xfrm>
        </p:spPr>
        <p:txBody>
          <a:bodyPr>
            <a:normAutofit/>
          </a:bodyPr>
          <a:lstStyle/>
          <a:p>
            <a:r>
              <a:rPr lang="en-US" b="1" dirty="0" smtClean="0"/>
              <a:t>Array variables </a:t>
            </a:r>
            <a:r>
              <a:rPr lang="en-US" dirty="0" smtClean="0"/>
              <a:t>can store more than one value</a:t>
            </a:r>
          </a:p>
          <a:p>
            <a:r>
              <a:rPr lang="en-US" dirty="0" smtClean="0"/>
              <a:t>Different from other data types that can hold only one value</a:t>
            </a:r>
          </a:p>
          <a:p>
            <a:r>
              <a:rPr lang="en-US" dirty="0" smtClean="0"/>
              <a:t>Each individual item in an array is called an </a:t>
            </a:r>
            <a:r>
              <a:rPr lang="en-US" b="1" dirty="0" smtClean="0"/>
              <a:t>element</a:t>
            </a:r>
          </a:p>
          <a:p>
            <a:r>
              <a:rPr lang="en-US" dirty="0" smtClean="0"/>
              <a:t>Refer to each element using an index in the array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3816724"/>
            <a:ext cx="4495800" cy="24449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an Array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077200" cy="4495800"/>
          </a:xfrm>
        </p:spPr>
        <p:txBody>
          <a:bodyPr>
            <a:normAutofit/>
          </a:bodyPr>
          <a:lstStyle/>
          <a:p>
            <a:r>
              <a:rPr lang="en-US" dirty="0" smtClean="0"/>
              <a:t>Square brackets [ ] are used to define an array</a:t>
            </a:r>
          </a:p>
          <a:p>
            <a:r>
              <a:rPr lang="en-US" dirty="0" smtClean="0"/>
              <a:t>Curley braces { } contain the list of items in the array</a:t>
            </a:r>
          </a:p>
          <a:p>
            <a:pPr marL="400050" lvl="1" indent="0">
              <a:buNone/>
            </a:pPr>
            <a:r>
              <a:rPr lang="en-US" sz="1900" dirty="0">
                <a:latin typeface="OCR A Extended" pitchFamily="50" charset="0"/>
              </a:rPr>
              <a:t/>
            </a:r>
            <a:br>
              <a:rPr lang="en-US" sz="1900" dirty="0">
                <a:latin typeface="OCR A Extended" pitchFamily="50" charset="0"/>
              </a:rPr>
            </a:br>
            <a:endParaRPr lang="en-US" sz="1900" dirty="0">
              <a:latin typeface="OCR A Extended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2895600"/>
            <a:ext cx="8162925" cy="1238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786" y="4174958"/>
            <a:ext cx="4924425" cy="20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24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1143000"/>
          </a:xfrm>
        </p:spPr>
        <p:txBody>
          <a:bodyPr/>
          <a:lstStyle/>
          <a:p>
            <a:r>
              <a:rPr lang="en-US" sz="3200" dirty="0"/>
              <a:t>Using a setListAdapter and Array Adapter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077200" cy="4495800"/>
          </a:xfrm>
        </p:spPr>
        <p:txBody>
          <a:bodyPr>
            <a:normAutofit/>
          </a:bodyPr>
          <a:lstStyle/>
          <a:p>
            <a:r>
              <a:rPr lang="en-US" dirty="0" smtClean="0"/>
              <a:t>An </a:t>
            </a:r>
            <a:r>
              <a:rPr lang="en-US" b="1" dirty="0" smtClean="0"/>
              <a:t>adapter</a:t>
            </a:r>
            <a:r>
              <a:rPr lang="en-US" dirty="0" smtClean="0"/>
              <a:t> provides a model for the layout and converts the data into a list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setListAdapter</a:t>
            </a:r>
            <a:r>
              <a:rPr lang="en-US" dirty="0" smtClean="0"/>
              <a:t> connects the list items to the images or Web pages they represent</a:t>
            </a:r>
          </a:p>
          <a:p>
            <a:r>
              <a:rPr lang="en-US" dirty="0" smtClean="0"/>
              <a:t>An </a:t>
            </a:r>
            <a:r>
              <a:rPr lang="en-US" b="1" dirty="0" smtClean="0"/>
              <a:t>array adapter </a:t>
            </a:r>
            <a:r>
              <a:rPr lang="en-US" dirty="0" smtClean="0"/>
              <a:t>supplies the array data to the ListView</a:t>
            </a:r>
          </a:p>
          <a:p>
            <a:pPr marL="457200" lvl="1" indent="0">
              <a:buNone/>
            </a:pPr>
            <a:r>
              <a:rPr lang="en-US" dirty="0" smtClean="0">
                <a:latin typeface="OCR A Extended" pitchFamily="50" charset="0"/>
              </a:rPr>
              <a:t/>
            </a:r>
            <a:br>
              <a:rPr lang="en-US" dirty="0" smtClean="0">
                <a:latin typeface="OCR A Extended" pitchFamily="50" charset="0"/>
              </a:rPr>
            </a:br>
            <a:endParaRPr lang="en-US" dirty="0">
              <a:latin typeface="OCR A Extended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" y="4495800"/>
            <a:ext cx="81819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43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1143000"/>
          </a:xfrm>
        </p:spPr>
        <p:txBody>
          <a:bodyPr/>
          <a:lstStyle/>
          <a:p>
            <a:r>
              <a:rPr lang="en-US" sz="3200" dirty="0"/>
              <a:t>Using a setListAdapter and Array </a:t>
            </a:r>
            <a:r>
              <a:rPr lang="en-US" sz="3200" dirty="0" smtClean="0"/>
              <a:t>Adapter </a:t>
            </a:r>
            <a:r>
              <a:rPr lang="en-US" sz="1200" dirty="0"/>
              <a:t>(continued)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1524000"/>
            <a:ext cx="82391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84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1143000"/>
          </a:xfrm>
        </p:spPr>
        <p:txBody>
          <a:bodyPr/>
          <a:lstStyle/>
          <a:p>
            <a:r>
              <a:rPr lang="en-US" sz="3200" dirty="0"/>
              <a:t>Using a setListAdapter and Array </a:t>
            </a:r>
            <a:r>
              <a:rPr lang="en-US" sz="3200" dirty="0" smtClean="0"/>
              <a:t>Adapter </a:t>
            </a:r>
            <a:r>
              <a:rPr lang="en-US" sz="1200" dirty="0"/>
              <a:t>(continued)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" y="2514600"/>
            <a:ext cx="3223484" cy="2819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028" y="1676400"/>
            <a:ext cx="4724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8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1143000"/>
          </a:xfrm>
        </p:spPr>
        <p:txBody>
          <a:bodyPr/>
          <a:lstStyle/>
          <a:p>
            <a:r>
              <a:rPr lang="en-US" sz="3200" dirty="0"/>
              <a:t>Adding the Images to </a:t>
            </a:r>
            <a:r>
              <a:rPr lang="en-US" sz="3200" dirty="0" smtClean="0"/>
              <a:t>the Resources </a:t>
            </a:r>
            <a:r>
              <a:rPr lang="en-US" sz="3200" dirty="0"/>
              <a:t>Folder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077200" cy="4495800"/>
          </a:xfrm>
        </p:spPr>
        <p:txBody>
          <a:bodyPr>
            <a:normAutofit/>
          </a:bodyPr>
          <a:lstStyle/>
          <a:p>
            <a:r>
              <a:rPr lang="en-US" dirty="0" smtClean="0"/>
              <a:t>Images must be </a:t>
            </a:r>
            <a:br>
              <a:rPr lang="en-US" dirty="0" smtClean="0"/>
            </a:br>
            <a:r>
              <a:rPr lang="en-US" dirty="0" smtClean="0"/>
              <a:t>located</a:t>
            </a:r>
            <a:r>
              <a:rPr lang="en-US" dirty="0"/>
              <a:t> </a:t>
            </a:r>
            <a:r>
              <a:rPr lang="en-US" dirty="0" smtClean="0"/>
              <a:t>in the </a:t>
            </a:r>
            <a:br>
              <a:rPr lang="en-US" dirty="0" smtClean="0"/>
            </a:br>
            <a:r>
              <a:rPr lang="en-US" dirty="0" smtClean="0"/>
              <a:t>drawable-hdpi folder</a:t>
            </a:r>
          </a:p>
          <a:p>
            <a:r>
              <a:rPr lang="en-US" dirty="0" smtClean="0"/>
              <a:t>Remember that images</a:t>
            </a:r>
            <a:br>
              <a:rPr lang="en-US" dirty="0" smtClean="0"/>
            </a:br>
            <a:r>
              <a:rPr lang="en-US" dirty="0" smtClean="0"/>
              <a:t>may be subject to </a:t>
            </a:r>
            <a:br>
              <a:rPr lang="en-US" dirty="0" smtClean="0"/>
            </a:br>
            <a:r>
              <a:rPr lang="en-US" dirty="0" smtClean="0"/>
              <a:t>copyright laws</a:t>
            </a:r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574" y="1414463"/>
            <a:ext cx="4680826" cy="483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68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String Table</a:t>
            </a:r>
            <a:endParaRPr lang="en-US" sz="1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2095500"/>
            <a:ext cx="81343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52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400" dirty="0"/>
              <a:t>In this chapter, you learn to:</a:t>
            </a:r>
          </a:p>
          <a:p>
            <a:r>
              <a:rPr lang="en-US" sz="2400" dirty="0"/>
              <a:t>Create an Android project </a:t>
            </a:r>
            <a:r>
              <a:rPr lang="en-US" sz="2400" dirty="0" smtClean="0"/>
              <a:t>using a list</a:t>
            </a:r>
            <a:endParaRPr lang="en-US" sz="2400" dirty="0"/>
          </a:p>
          <a:p>
            <a:r>
              <a:rPr lang="en-US" sz="2400" dirty="0"/>
              <a:t>Develop a user interface that uses ListView</a:t>
            </a:r>
          </a:p>
          <a:p>
            <a:r>
              <a:rPr lang="en-US" sz="2400" dirty="0"/>
              <a:t>Extend the ListActivity class</a:t>
            </a:r>
          </a:p>
          <a:p>
            <a:r>
              <a:rPr lang="en-US" sz="2400" dirty="0"/>
              <a:t>Use an array to create a list</a:t>
            </a:r>
          </a:p>
          <a:p>
            <a:r>
              <a:rPr lang="en-US" sz="2400" dirty="0"/>
              <a:t>Code a setListAdapter to display an array</a:t>
            </a:r>
          </a:p>
          <a:p>
            <a:r>
              <a:rPr lang="en-US" sz="2400" dirty="0"/>
              <a:t>Design a custom ListView layout with XML code</a:t>
            </a:r>
          </a:p>
          <a:p>
            <a:r>
              <a:rPr lang="en-US" sz="2400" dirty="0"/>
              <a:t>Display an image with the ListView control</a:t>
            </a:r>
          </a:p>
          <a:p>
            <a:r>
              <a:rPr lang="en-US" sz="2400" dirty="0"/>
              <a:t>Change the default title bar </a:t>
            </a:r>
            <a:r>
              <a:rPr lang="en-US" sz="2400" dirty="0" smtClean="0"/>
              <a:t>text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12C2C49-BB79-4792-B492-10891B3C4FC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dirty="0"/>
              <a:t>Creating a Custom XML Layout for </a:t>
            </a:r>
            <a:r>
              <a:rPr lang="en-US" sz="2800" dirty="0" smtClean="0"/>
              <a:t>a ListView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669" y="1568841"/>
            <a:ext cx="6824662" cy="463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06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495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00" b="1" dirty="0" smtClean="0"/>
              <a:t>)</a:t>
            </a:r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12" y="1667420"/>
            <a:ext cx="7728150" cy="458098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Creating a Custom XML Layout </a:t>
            </a:r>
            <a:r>
              <a:rPr lang="en-US" sz="2800" dirty="0" smtClean="0"/>
              <a:t>for a ListView </a:t>
            </a:r>
            <a:r>
              <a:rPr lang="en-US" sz="1200" dirty="0" smtClean="0"/>
              <a:t>(continued)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63359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610600" cy="1143000"/>
          </a:xfrm>
        </p:spPr>
        <p:txBody>
          <a:bodyPr/>
          <a:lstStyle/>
          <a:p>
            <a:r>
              <a:rPr lang="en-US" sz="3200" dirty="0"/>
              <a:t>Coding a setListAdapter with a Custom XML Layout</a:t>
            </a:r>
          </a:p>
        </p:txBody>
      </p:sp>
      <p:sp>
        <p:nvSpPr>
          <p:cNvPr id="19459" name="Content Placeholder 8"/>
          <p:cNvSpPr>
            <a:spLocks noGrp="1"/>
          </p:cNvSpPr>
          <p:nvPr>
            <p:ph idx="1"/>
          </p:nvPr>
        </p:nvSpPr>
        <p:spPr>
          <a:xfrm>
            <a:off x="533400" y="1524000"/>
            <a:ext cx="8077200" cy="4495800"/>
          </a:xfrm>
        </p:spPr>
        <p:txBody>
          <a:bodyPr>
            <a:normAutofit/>
          </a:bodyPr>
          <a:lstStyle/>
          <a:p>
            <a:r>
              <a:rPr lang="en-US" dirty="0" smtClean="0"/>
              <a:t>Built-in layout is called </a:t>
            </a:r>
            <a:r>
              <a:rPr lang="en-US" dirty="0" smtClean="0">
                <a:latin typeface="OCR A Extended" pitchFamily="50" charset="0"/>
              </a:rPr>
              <a:t>simple_list_item_1</a:t>
            </a:r>
            <a:endParaRPr lang="en-US" dirty="0">
              <a:latin typeface="OCR A Extended" pitchFamily="50" charset="0"/>
            </a:endParaRPr>
          </a:p>
          <a:p>
            <a:pPr lvl="1"/>
            <a:endParaRPr lang="en-US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63" y="2085975"/>
            <a:ext cx="81343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24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610600" cy="1143000"/>
          </a:xfrm>
        </p:spPr>
        <p:txBody>
          <a:bodyPr/>
          <a:lstStyle/>
          <a:p>
            <a:r>
              <a:rPr lang="en-US" sz="3200" dirty="0"/>
              <a:t>Coding a setListAdapter with a Custom XML </a:t>
            </a:r>
            <a:r>
              <a:rPr lang="en-US" sz="3200" dirty="0" smtClean="0"/>
              <a:t>Layout </a:t>
            </a:r>
            <a:r>
              <a:rPr lang="en-US" sz="1200" dirty="0" smtClean="0"/>
              <a:t>(continued)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069" y="1497903"/>
            <a:ext cx="5529262" cy="463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59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610600" cy="1143000"/>
          </a:xfrm>
        </p:spPr>
        <p:txBody>
          <a:bodyPr/>
          <a:lstStyle/>
          <a:p>
            <a:r>
              <a:rPr lang="en-US" dirty="0"/>
              <a:t>Using the onListItemClick method</a:t>
            </a:r>
          </a:p>
        </p:txBody>
      </p:sp>
      <p:sp>
        <p:nvSpPr>
          <p:cNvPr id="19459" name="Content Placeholder 8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495800"/>
          </a:xfrm>
        </p:spPr>
        <p:txBody>
          <a:bodyPr>
            <a:normAutofit/>
          </a:bodyPr>
          <a:lstStyle/>
          <a:p>
            <a:r>
              <a:rPr lang="en-US" b="1" dirty="0" smtClean="0"/>
              <a:t>onListItemClick() </a:t>
            </a:r>
            <a:r>
              <a:rPr lang="en-US" dirty="0" smtClean="0"/>
              <a:t>is called when an item from the list is selected</a:t>
            </a:r>
          </a:p>
          <a:p>
            <a:r>
              <a:rPr lang="en-US" dirty="0"/>
              <a:t>The item’s </a:t>
            </a:r>
            <a:r>
              <a:rPr lang="en-US" b="1" dirty="0" smtClean="0"/>
              <a:t>position</a:t>
            </a:r>
            <a:r>
              <a:rPr lang="en-US" dirty="0" smtClean="0"/>
              <a:t> in the list is captured so the app knows which of the items was selected</a:t>
            </a:r>
          </a:p>
          <a:p>
            <a:r>
              <a:rPr lang="en-US" dirty="0" smtClean="0"/>
              <a:t>The position represents the number of the item in the list</a:t>
            </a:r>
            <a:endParaRPr lang="en-US" dirty="0"/>
          </a:p>
          <a:p>
            <a:pPr lvl="1"/>
            <a:endParaRPr lang="en-US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4343400"/>
            <a:ext cx="82391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83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610600" cy="1143000"/>
          </a:xfrm>
        </p:spPr>
        <p:txBody>
          <a:bodyPr/>
          <a:lstStyle/>
          <a:p>
            <a:r>
              <a:rPr lang="en-US" dirty="0"/>
              <a:t>Using the onListItemClick </a:t>
            </a:r>
            <a:r>
              <a:rPr lang="en-US" dirty="0" smtClean="0"/>
              <a:t>method </a:t>
            </a:r>
            <a:r>
              <a:rPr lang="en-US" sz="1100" dirty="0" smtClean="0"/>
              <a:t>(continued)</a:t>
            </a:r>
            <a:endParaRPr lang="en-US" sz="35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0"/>
            <a:ext cx="82010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72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610600" cy="1143000"/>
          </a:xfrm>
        </p:spPr>
        <p:txBody>
          <a:bodyPr/>
          <a:lstStyle/>
          <a:p>
            <a:r>
              <a:rPr lang="en-US" dirty="0"/>
              <a:t>Decision Structure – Switch Statement</a:t>
            </a:r>
          </a:p>
        </p:txBody>
      </p:sp>
      <p:sp>
        <p:nvSpPr>
          <p:cNvPr id="1945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statements are also decision structures</a:t>
            </a:r>
          </a:p>
          <a:p>
            <a:r>
              <a:rPr lang="en-US" dirty="0"/>
              <a:t>The </a:t>
            </a:r>
            <a:r>
              <a:rPr lang="en-US" b="1" dirty="0" smtClean="0"/>
              <a:t>switch</a:t>
            </a:r>
            <a:r>
              <a:rPr lang="en-US" dirty="0" smtClean="0"/>
              <a:t> statement is used when there are many list items to be evaluated</a:t>
            </a:r>
          </a:p>
          <a:p>
            <a:r>
              <a:rPr lang="en-US" dirty="0" smtClean="0"/>
              <a:t>Can only evaluate integers or single characters</a:t>
            </a:r>
          </a:p>
          <a:p>
            <a:r>
              <a:rPr lang="en-US" dirty="0" smtClean="0"/>
              <a:t>The keyword </a:t>
            </a:r>
            <a:r>
              <a:rPr lang="en-US" b="1" dirty="0" smtClean="0"/>
              <a:t>case</a:t>
            </a:r>
            <a:r>
              <a:rPr lang="en-US" dirty="0" smtClean="0"/>
              <a:t> is used to test each item</a:t>
            </a:r>
          </a:p>
          <a:p>
            <a:r>
              <a:rPr lang="en-US" dirty="0" smtClean="0"/>
              <a:t>The keyword </a:t>
            </a:r>
            <a:r>
              <a:rPr lang="en-US" b="1" dirty="0" smtClean="0"/>
              <a:t>break</a:t>
            </a:r>
            <a:r>
              <a:rPr lang="en-US" dirty="0" smtClean="0"/>
              <a:t> is used to exit the switch decision structure</a:t>
            </a:r>
            <a:endParaRPr lang="en-US" dirty="0"/>
          </a:p>
          <a:p>
            <a:pPr lvl="1"/>
            <a:endParaRPr lang="en-US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56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610600" cy="1143000"/>
          </a:xfrm>
        </p:spPr>
        <p:txBody>
          <a:bodyPr/>
          <a:lstStyle/>
          <a:p>
            <a:r>
              <a:rPr lang="en-US" dirty="0"/>
              <a:t>Decision Structure – Switch </a:t>
            </a:r>
            <a:r>
              <a:rPr lang="en-US" dirty="0" smtClean="0"/>
              <a:t>Statement </a:t>
            </a:r>
            <a:r>
              <a:rPr lang="en-US" sz="1100" dirty="0" smtClean="0"/>
              <a:t>(continued)</a:t>
            </a:r>
            <a:endParaRPr lang="en-US" sz="35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0"/>
            <a:ext cx="8229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3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610600" cy="1143000"/>
          </a:xfrm>
        </p:spPr>
        <p:txBody>
          <a:bodyPr/>
          <a:lstStyle/>
          <a:p>
            <a:r>
              <a:rPr lang="en-US" dirty="0"/>
              <a:t>Decision Structure – Switch </a:t>
            </a:r>
            <a:r>
              <a:rPr lang="en-US" dirty="0" smtClean="0"/>
              <a:t>Statement </a:t>
            </a:r>
            <a:r>
              <a:rPr lang="en-US" sz="1100" dirty="0" smtClean="0"/>
              <a:t>(continued)</a:t>
            </a:r>
            <a:endParaRPr lang="en-US" sz="35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441579"/>
            <a:ext cx="7924800" cy="481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76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610600" cy="1143000"/>
          </a:xfrm>
        </p:spPr>
        <p:txBody>
          <a:bodyPr/>
          <a:lstStyle/>
          <a:p>
            <a:r>
              <a:rPr lang="en-US" dirty="0"/>
              <a:t>Android Intents</a:t>
            </a:r>
          </a:p>
        </p:txBody>
      </p:sp>
      <p:sp>
        <p:nvSpPr>
          <p:cNvPr id="1945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Android intents send and receive activities and services including:</a:t>
            </a:r>
          </a:p>
          <a:p>
            <a:pPr lvl="1"/>
            <a:r>
              <a:rPr lang="en-US" dirty="0" smtClean="0"/>
              <a:t>Opening a Web page in a browser</a:t>
            </a:r>
          </a:p>
          <a:p>
            <a:pPr lvl="1"/>
            <a:r>
              <a:rPr lang="en-US" dirty="0" smtClean="0"/>
              <a:t>Calling a phone number</a:t>
            </a:r>
          </a:p>
          <a:p>
            <a:pPr lvl="1"/>
            <a:r>
              <a:rPr lang="en-US" dirty="0" smtClean="0"/>
              <a:t>Locating a GPS position on a map</a:t>
            </a:r>
          </a:p>
          <a:p>
            <a:pPr lvl="1"/>
            <a:r>
              <a:rPr lang="en-US" dirty="0" smtClean="0"/>
              <a:t>Posting notes to a note-taking program</a:t>
            </a:r>
          </a:p>
          <a:p>
            <a:pPr lvl="1"/>
            <a:r>
              <a:rPr lang="en-US" dirty="0" smtClean="0"/>
              <a:t>Opening your </a:t>
            </a:r>
            <a:r>
              <a:rPr lang="en-US" dirty="0"/>
              <a:t>c</a:t>
            </a:r>
            <a:r>
              <a:rPr lang="en-US" dirty="0" smtClean="0"/>
              <a:t>ontacts list</a:t>
            </a:r>
          </a:p>
          <a:p>
            <a:pPr lvl="1"/>
            <a:r>
              <a:rPr lang="en-US" smtClean="0"/>
              <a:t>Sending a photo</a:t>
            </a:r>
            <a:endParaRPr lang="en-US" dirty="0" smtClean="0"/>
          </a:p>
          <a:p>
            <a:pPr lvl="1"/>
            <a:r>
              <a:rPr lang="en-US" dirty="0" smtClean="0"/>
              <a:t>Posting to a social network</a:t>
            </a:r>
            <a:endParaRPr lang="en-US" dirty="0"/>
          </a:p>
          <a:p>
            <a:pPr lvl="1"/>
            <a:endParaRPr lang="en-US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0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</a:t>
            </a:r>
            <a:r>
              <a:rPr lang="en-US" sz="1200" dirty="0" smtClean="0"/>
              <a:t>(continued)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Code a custom setListAdapter for a custom layout</a:t>
            </a:r>
          </a:p>
          <a:p>
            <a:r>
              <a:rPr lang="en-US" sz="2400" dirty="0"/>
              <a:t>Call the onListItemClick method when a list item is selected</a:t>
            </a:r>
          </a:p>
          <a:p>
            <a:r>
              <a:rPr lang="en-US" sz="2400" dirty="0"/>
              <a:t>Write code using the Switch decision structure</a:t>
            </a:r>
          </a:p>
          <a:p>
            <a:r>
              <a:rPr lang="en-US" sz="2400" dirty="0"/>
              <a:t>Call an intent to work with an outside app</a:t>
            </a:r>
          </a:p>
          <a:p>
            <a:r>
              <a:rPr lang="en-US" sz="2400" dirty="0"/>
              <a:t>Open an Android Web browser</a:t>
            </a:r>
          </a:p>
          <a:p>
            <a:r>
              <a:rPr lang="en-US" sz="2400" dirty="0"/>
              <a:t>Launch a Web site through the use of a URI using an Android browser</a:t>
            </a:r>
          </a:p>
          <a:p>
            <a:r>
              <a:rPr lang="en-US" sz="2400" dirty="0"/>
              <a:t>Test an application with multiple </a:t>
            </a:r>
            <a:r>
              <a:rPr lang="en-US" sz="2400" dirty="0" smtClean="0"/>
              <a:t>decisions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998A0640-9F0F-4361-B32A-FB52FF6B049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610600" cy="1143000"/>
          </a:xfrm>
        </p:spPr>
        <p:txBody>
          <a:bodyPr/>
          <a:lstStyle/>
          <a:p>
            <a:r>
              <a:rPr lang="en-US" sz="3200" dirty="0"/>
              <a:t>Launching the Browser from an Android Device</a:t>
            </a:r>
          </a:p>
        </p:txBody>
      </p:sp>
      <p:sp>
        <p:nvSpPr>
          <p:cNvPr id="1945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intent sends the browser a </a:t>
            </a:r>
            <a:r>
              <a:rPr lang="en-US" b="1" dirty="0" smtClean="0"/>
              <a:t>URI</a:t>
            </a:r>
            <a:r>
              <a:rPr lang="en-US" dirty="0" smtClean="0"/>
              <a:t> (Uniform  Resource Identifier)</a:t>
            </a:r>
          </a:p>
          <a:p>
            <a:r>
              <a:rPr lang="en-US" dirty="0" smtClean="0"/>
              <a:t>URI is similar to </a:t>
            </a:r>
            <a:r>
              <a:rPr lang="en-US" b="1" dirty="0" smtClean="0"/>
              <a:t>URL</a:t>
            </a:r>
            <a:r>
              <a:rPr lang="en-US" dirty="0" smtClean="0"/>
              <a:t> (Uniform Resource Locator) </a:t>
            </a:r>
          </a:p>
          <a:p>
            <a:r>
              <a:rPr lang="en-US" dirty="0" smtClean="0"/>
              <a:t>URI has additional information necessary for gaining access to the resources required for posting the page</a:t>
            </a:r>
            <a:endParaRPr lang="en-US" dirty="0"/>
          </a:p>
          <a:p>
            <a:r>
              <a:rPr lang="en-US" dirty="0" smtClean="0"/>
              <a:t>The action called </a:t>
            </a:r>
            <a:r>
              <a:rPr lang="en-US" b="1" dirty="0" smtClean="0"/>
              <a:t>ACTION_VIEW</a:t>
            </a:r>
            <a:r>
              <a:rPr lang="en-US" dirty="0" smtClean="0"/>
              <a:t> (must be in </a:t>
            </a:r>
            <a:r>
              <a:rPr lang="en-US" cap="small" dirty="0" smtClean="0"/>
              <a:t>caps</a:t>
            </a:r>
            <a:r>
              <a:rPr lang="en-US" dirty="0" smtClean="0"/>
              <a:t>) is what actually displays the page in the browser</a:t>
            </a:r>
          </a:p>
          <a:p>
            <a:r>
              <a:rPr lang="en-US" dirty="0" smtClean="0"/>
              <a:t>ACTION_VIEW is the most common action performed on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058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610600" cy="1143000"/>
          </a:xfrm>
        </p:spPr>
        <p:txBody>
          <a:bodyPr/>
          <a:lstStyle/>
          <a:p>
            <a:r>
              <a:rPr lang="en-US" sz="3200" dirty="0"/>
              <a:t>Launching the Browser from an Android </a:t>
            </a:r>
            <a:r>
              <a:rPr lang="en-US" sz="3200" dirty="0" smtClean="0"/>
              <a:t>Device </a:t>
            </a:r>
            <a:r>
              <a:rPr lang="en-US" sz="1100" dirty="0" smtClean="0"/>
              <a:t>(continued)</a:t>
            </a:r>
            <a:endParaRPr lang="en-US" sz="35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2" y="1599147"/>
            <a:ext cx="7724775" cy="46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58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610600" cy="1143000"/>
          </a:xfrm>
        </p:spPr>
        <p:txBody>
          <a:bodyPr/>
          <a:lstStyle/>
          <a:p>
            <a:r>
              <a:rPr lang="en-US" sz="3200" dirty="0"/>
              <a:t>Launching the Browser from an Android </a:t>
            </a:r>
            <a:r>
              <a:rPr lang="en-US" sz="3200" dirty="0" smtClean="0"/>
              <a:t>Device </a:t>
            </a:r>
            <a:r>
              <a:rPr lang="en-US" sz="1100" dirty="0" smtClean="0"/>
              <a:t>(continued)</a:t>
            </a:r>
            <a:endParaRPr lang="en-US" sz="35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00200"/>
            <a:ext cx="8239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22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610600" cy="1143000"/>
          </a:xfrm>
        </p:spPr>
        <p:txBody>
          <a:bodyPr/>
          <a:lstStyle/>
          <a:p>
            <a:r>
              <a:rPr lang="en-US" sz="3200" dirty="0"/>
              <a:t>Launching the Browser from an Android </a:t>
            </a:r>
            <a:r>
              <a:rPr lang="en-US" sz="3200" dirty="0" smtClean="0"/>
              <a:t>Device </a:t>
            </a:r>
            <a:r>
              <a:rPr lang="en-US" sz="1100" dirty="0" smtClean="0"/>
              <a:t>(continued)</a:t>
            </a:r>
            <a:endParaRPr lang="en-US" sz="35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798" y="1526568"/>
            <a:ext cx="5855804" cy="464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33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533400" y="1524000"/>
            <a:ext cx="8077200" cy="4724400"/>
          </a:xfrm>
        </p:spPr>
        <p:txBody>
          <a:bodyPr>
            <a:normAutofit/>
          </a:bodyPr>
          <a:lstStyle/>
          <a:p>
            <a:r>
              <a:rPr lang="en-US" b="1" dirty="0" smtClean="0"/>
              <a:t>Class Files are needed to display images on the screen when the user selects options</a:t>
            </a:r>
          </a:p>
          <a:p>
            <a:pPr lvl="1"/>
            <a:r>
              <a:rPr lang="en-US" dirty="0"/>
              <a:t>An onCreate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method </a:t>
            </a:r>
            <a:br>
              <a:rPr lang="en-US" dirty="0" smtClean="0"/>
            </a:br>
            <a:r>
              <a:rPr lang="en-US" dirty="0" smtClean="0"/>
              <a:t>requests that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user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interface </a:t>
            </a:r>
            <a:br>
              <a:rPr lang="en-US" dirty="0" smtClean="0"/>
            </a:br>
            <a:r>
              <a:rPr lang="en-US" dirty="0" smtClean="0"/>
              <a:t>opens </a:t>
            </a:r>
            <a:r>
              <a:rPr lang="en-US" dirty="0"/>
              <a:t>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display </a:t>
            </a:r>
            <a:r>
              <a:rPr lang="en-US" dirty="0"/>
              <a:t>an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image </a:t>
            </a:r>
            <a:r>
              <a:rPr lang="en-US" dirty="0"/>
              <a:t>of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attraction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610600" cy="1143000"/>
          </a:xfrm>
        </p:spPr>
        <p:txBody>
          <a:bodyPr/>
          <a:lstStyle/>
          <a:p>
            <a:r>
              <a:rPr lang="en-US" dirty="0" smtClean="0"/>
              <a:t>Adding Multiple Class Files</a:t>
            </a:r>
            <a:endParaRPr lang="en-US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581" y="2362200"/>
            <a:ext cx="5865019" cy="36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9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610600" cy="1143000"/>
          </a:xfrm>
        </p:spPr>
        <p:txBody>
          <a:bodyPr/>
          <a:lstStyle/>
          <a:p>
            <a:r>
              <a:rPr lang="en-US" dirty="0" smtClean="0"/>
              <a:t>Adding Multiple Class Files </a:t>
            </a:r>
            <a:r>
              <a:rPr lang="en-US" sz="1200" dirty="0" smtClean="0"/>
              <a:t>(continued)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12" y="1510192"/>
            <a:ext cx="5133975" cy="473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68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610600" cy="1143000"/>
          </a:xfrm>
        </p:spPr>
        <p:txBody>
          <a:bodyPr/>
          <a:lstStyle/>
          <a:p>
            <a:r>
              <a:rPr lang="en-US" dirty="0"/>
              <a:t>Designing XML Layout Files</a:t>
            </a:r>
            <a:endParaRPr lang="en-US" sz="1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31" y="1524000"/>
            <a:ext cx="7119937" cy="461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36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610600" cy="1143000"/>
          </a:xfrm>
        </p:spPr>
        <p:txBody>
          <a:bodyPr/>
          <a:lstStyle/>
          <a:p>
            <a:r>
              <a:rPr lang="en-US" dirty="0"/>
              <a:t>Designing XML Layout </a:t>
            </a:r>
            <a:r>
              <a:rPr lang="en-US" dirty="0" smtClean="0"/>
              <a:t>Files </a:t>
            </a:r>
            <a:r>
              <a:rPr lang="en-US" sz="1200" dirty="0" smtClean="0"/>
              <a:t>(continued)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3" y="1524000"/>
            <a:ext cx="782740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99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610600" cy="1143000"/>
          </a:xfrm>
        </p:spPr>
        <p:txBody>
          <a:bodyPr/>
          <a:lstStyle/>
          <a:p>
            <a:r>
              <a:rPr lang="en-US" dirty="0"/>
              <a:t>Designing XML Layout </a:t>
            </a:r>
            <a:r>
              <a:rPr lang="en-US" dirty="0" smtClean="0"/>
              <a:t>Files </a:t>
            </a:r>
            <a:r>
              <a:rPr lang="en-US" sz="1200" dirty="0" smtClean="0"/>
              <a:t>(continued)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0"/>
            <a:ext cx="7010400" cy="465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56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8"/>
          <p:cNvSpPr>
            <a:spLocks noGrp="1"/>
          </p:cNvSpPr>
          <p:nvPr>
            <p:ph idx="1"/>
          </p:nvPr>
        </p:nvSpPr>
        <p:spPr>
          <a:xfrm>
            <a:off x="533400" y="1552575"/>
            <a:ext cx="8077200" cy="4695825"/>
          </a:xfrm>
        </p:spPr>
        <p:txBody>
          <a:bodyPr>
            <a:normAutofit/>
          </a:bodyPr>
          <a:lstStyle/>
          <a:p>
            <a:r>
              <a:rPr lang="en-US" dirty="0"/>
              <a:t>A startActivity method opens the next Activity, which in turn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launches the </a:t>
            </a:r>
            <a:br>
              <a:rPr lang="en-US" dirty="0" smtClean="0"/>
            </a:br>
            <a:r>
              <a:rPr lang="en-US" dirty="0" smtClean="0"/>
              <a:t>appropriate </a:t>
            </a:r>
            <a:br>
              <a:rPr lang="en-US" dirty="0" smtClean="0"/>
            </a:br>
            <a:r>
              <a:rPr lang="en-US" dirty="0" smtClean="0"/>
              <a:t>XML </a:t>
            </a:r>
            <a:r>
              <a:rPr lang="en-US" dirty="0"/>
              <a:t>layout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displaying </a:t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dirty="0"/>
              <a:t>image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attraction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610600" cy="1143000"/>
          </a:xfrm>
        </p:spPr>
        <p:txBody>
          <a:bodyPr/>
          <a:lstStyle/>
          <a:p>
            <a:r>
              <a:rPr lang="en-US" dirty="0" smtClean="0"/>
              <a:t>Opening the Class Files</a:t>
            </a:r>
            <a:endParaRPr lang="en-US" sz="1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002" y="2057401"/>
            <a:ext cx="6225998" cy="41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1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List</a:t>
            </a:r>
          </a:p>
        </p:txBody>
      </p:sp>
      <p:sp>
        <p:nvSpPr>
          <p:cNvPr id="13315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Lists are one of the most common designs in mobile apps</a:t>
            </a:r>
          </a:p>
          <a:p>
            <a:pPr lvl="1"/>
            <a:r>
              <a:rPr lang="en-US" dirty="0" smtClean="0"/>
              <a:t>Scrollable</a:t>
            </a:r>
          </a:p>
          <a:p>
            <a:pPr lvl="1"/>
            <a:r>
              <a:rPr lang="en-US" dirty="0" smtClean="0"/>
              <a:t>Selectable</a:t>
            </a:r>
          </a:p>
          <a:p>
            <a:pPr lvl="1"/>
            <a:r>
              <a:rPr lang="en-US" dirty="0" smtClean="0"/>
              <a:t>Programmable to bring up the</a:t>
            </a:r>
            <a:br>
              <a:rPr lang="en-US" dirty="0" smtClean="0"/>
            </a:br>
            <a:r>
              <a:rPr lang="en-US" dirty="0" smtClean="0"/>
              <a:t>next Activity (screen)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DCBF6309-13F3-4D4A-BC0B-0E279E88F55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181225"/>
            <a:ext cx="3400947" cy="4018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610600" cy="1143000"/>
          </a:xfrm>
        </p:spPr>
        <p:txBody>
          <a:bodyPr/>
          <a:lstStyle/>
          <a:p>
            <a:r>
              <a:rPr lang="en-US" dirty="0"/>
              <a:t>Running and </a:t>
            </a:r>
            <a:r>
              <a:rPr lang="en-US" dirty="0" smtClean="0"/>
              <a:t>Testing the </a:t>
            </a:r>
            <a:r>
              <a:rPr lang="en-US" dirty="0"/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ake </a:t>
            </a:r>
            <a:r>
              <a:rPr lang="en-US" dirty="0"/>
              <a:t>sure all the fields can </a:t>
            </a:r>
            <a:r>
              <a:rPr lang="en-US" dirty="0" smtClean="0"/>
              <a:t>gracefully handle </a:t>
            </a:r>
            <a:r>
              <a:rPr lang="en-US" dirty="0"/>
              <a:t>any tap or click or any value entered in any Android </a:t>
            </a:r>
            <a:r>
              <a:rPr lang="en-US" dirty="0" smtClean="0"/>
              <a:t>app</a:t>
            </a:r>
          </a:p>
          <a:p>
            <a:r>
              <a:rPr lang="en-US" dirty="0"/>
              <a:t>Testing an Android app is called usability </a:t>
            </a:r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addition to the traditional navigation and ease of use</a:t>
            </a:r>
            <a:r>
              <a:rPr lang="en-US" dirty="0" smtClean="0"/>
              <a:t>, Section </a:t>
            </a:r>
            <a:r>
              <a:rPr lang="en-US" dirty="0"/>
              <a:t>508 compliance is a third component to be </a:t>
            </a:r>
            <a:r>
              <a:rPr lang="en-US" dirty="0" smtClean="0"/>
              <a:t>tested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1998 Amendment to Section 508 of </a:t>
            </a:r>
            <a:r>
              <a:rPr lang="en-US" dirty="0" smtClean="0"/>
              <a:t>the Rehabilitation </a:t>
            </a:r>
            <a:r>
              <a:rPr lang="en-US" dirty="0"/>
              <a:t>Act spells out accessibility </a:t>
            </a:r>
            <a:r>
              <a:rPr lang="en-US" dirty="0" smtClean="0"/>
              <a:t>requirements </a:t>
            </a:r>
            <a:r>
              <a:rPr lang="en-US" dirty="0"/>
              <a:t>for individuals with certain </a:t>
            </a:r>
            <a:r>
              <a:rPr lang="en-US" dirty="0" smtClean="0"/>
              <a:t>disabilities</a:t>
            </a:r>
          </a:p>
          <a:p>
            <a:pPr lvl="1"/>
            <a:r>
              <a:rPr lang="en-US" dirty="0" smtClean="0"/>
              <a:t>For more details</a:t>
            </a:r>
            <a:r>
              <a:rPr lang="en-US" dirty="0"/>
              <a:t>, refer to </a:t>
            </a:r>
            <a:r>
              <a:rPr lang="en-US" i="1" dirty="0" smtClean="0"/>
              <a:t>www.section508.gov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33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Java View class creates a list and makes it scrollable; use a ListView control to select each row for further action</a:t>
            </a:r>
          </a:p>
          <a:p>
            <a:r>
              <a:rPr lang="en-US" dirty="0" smtClean="0"/>
              <a:t>Extend the </a:t>
            </a:r>
            <a:r>
              <a:rPr lang="en-US" dirty="0"/>
              <a:t>L</a:t>
            </a:r>
            <a:r>
              <a:rPr lang="en-US" dirty="0" smtClean="0"/>
              <a:t>istActivity class in Main.java to display a ListView control</a:t>
            </a:r>
          </a:p>
          <a:p>
            <a:r>
              <a:rPr lang="en-US" dirty="0" smtClean="0"/>
              <a:t>Declare list items in an array variable</a:t>
            </a:r>
          </a:p>
          <a:p>
            <a:r>
              <a:rPr lang="en-US" dirty="0" smtClean="0"/>
              <a:t>Array indexes provide access to each element in the list (the list begins with 0)</a:t>
            </a:r>
          </a:p>
          <a:p>
            <a:r>
              <a:rPr lang="en-US" dirty="0" smtClean="0"/>
              <a:t>To declare an array, specify the data type followed by the values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6F9B937A-47F6-49AF-A2F2-0EA333EE82D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en-US" sz="1200" dirty="0" smtClean="0"/>
              <a:t>(continued)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an adapter to display the values in the array</a:t>
            </a:r>
          </a:p>
          <a:p>
            <a:r>
              <a:rPr lang="en-US" dirty="0" smtClean="0"/>
              <a:t>A ListView control is a container for the list items and the adapter binds the elements of the array to the ListView layout statements if the condition is false</a:t>
            </a:r>
          </a:p>
          <a:p>
            <a:r>
              <a:rPr lang="en-US" dirty="0" smtClean="0"/>
              <a:t>Drag controls from the palette to the emulator for a simple design</a:t>
            </a:r>
          </a:p>
          <a:p>
            <a:r>
              <a:rPr lang="en-US" dirty="0" smtClean="0"/>
              <a:t>Add code to the main.xml file to get a custom layout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6B2F9E3E-A864-4A3F-8364-8A0E86DE1FA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en-US" sz="1200" dirty="0" smtClean="0"/>
              <a:t>(continued)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 names are displayed in the app title bar – can be customized</a:t>
            </a:r>
          </a:p>
          <a:p>
            <a:r>
              <a:rPr lang="en-US" dirty="0" smtClean="0"/>
              <a:t>setListAdapter has 3 parameters:</a:t>
            </a:r>
          </a:p>
          <a:p>
            <a:pPr lvl="1"/>
            <a:r>
              <a:rPr lang="en-US" i="1" dirty="0"/>
              <a:t>t</a:t>
            </a:r>
            <a:r>
              <a:rPr lang="en-US" i="1" dirty="0" smtClean="0"/>
              <a:t>his</a:t>
            </a:r>
            <a:r>
              <a:rPr lang="en-US" dirty="0" smtClean="0"/>
              <a:t> class</a:t>
            </a:r>
          </a:p>
          <a:p>
            <a:pPr lvl="1"/>
            <a:r>
              <a:rPr lang="en-US" dirty="0" smtClean="0"/>
              <a:t>The layout used to display the list</a:t>
            </a:r>
          </a:p>
          <a:p>
            <a:pPr lvl="1"/>
            <a:r>
              <a:rPr lang="en-US" dirty="0" smtClean="0"/>
              <a:t>The array containing the list values</a:t>
            </a:r>
          </a:p>
          <a:p>
            <a:r>
              <a:rPr lang="en-US" dirty="0" smtClean="0"/>
              <a:t>Code the onListItemClick method to respond to the event of the user’s selection</a:t>
            </a:r>
          </a:p>
          <a:p>
            <a:r>
              <a:rPr lang="en-US" dirty="0" smtClean="0"/>
              <a:t>Use the switch decision structure with a list or menu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6B2F9E3E-A864-4A3F-8364-8A0E86DE1FA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25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en-US" sz="1200" dirty="0" smtClean="0"/>
              <a:t>(continued)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intents send and receive activities and services</a:t>
            </a:r>
          </a:p>
          <a:p>
            <a:r>
              <a:rPr lang="en-US" dirty="0" smtClean="0"/>
              <a:t>Test every possible combination of clicks, including incorrect user entries before publishing the app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6B2F9E3E-A864-4A3F-8364-8A0E86DE1FA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73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smtClean="0"/>
              <a:t>List </a:t>
            </a:r>
            <a:r>
              <a:rPr lang="en-US" sz="1200" dirty="0"/>
              <a:t>(continued)</a:t>
            </a:r>
            <a:endParaRPr lang="en-US" sz="1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AFFCC8F7-A93D-453C-B4C2-B5C9DE6E531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514480"/>
            <a:ext cx="5962650" cy="47272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smtClean="0"/>
              <a:t>List </a:t>
            </a:r>
            <a:r>
              <a:rPr lang="en-US" sz="1200" dirty="0"/>
              <a:t>(continued)</a:t>
            </a:r>
            <a:endParaRPr lang="en-US" sz="1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AFFCC8F7-A93D-453C-B4C2-B5C9DE6E531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28800"/>
            <a:ext cx="5214938" cy="37831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338" y="1828800"/>
            <a:ext cx="2557462" cy="399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34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List </a:t>
            </a:r>
            <a:r>
              <a:rPr lang="en-US" sz="1200" dirty="0" smtClean="0"/>
              <a:t>(continued)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Steps to complete the app: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 smtClean="0"/>
              <a:t>Create </a:t>
            </a:r>
            <a:r>
              <a:rPr lang="en-US" sz="2300" dirty="0"/>
              <a:t>a </a:t>
            </a:r>
            <a:r>
              <a:rPr lang="en-US" sz="2300" dirty="0" smtClean="0"/>
              <a:t>list using a ListView control.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 smtClean="0"/>
              <a:t>Define an array to establish the items of the list.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 smtClean="0"/>
              <a:t>Add the images used in the project.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 smtClean="0"/>
              <a:t>Define an XML file to design the custom list with a leading image.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 smtClean="0"/>
              <a:t>Code a Switch decision structure to handle the selection of items.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 smtClean="0"/>
              <a:t>Open an Android Web browser to display a specified Uniform Resource Identifier (URI).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 smtClean="0"/>
              <a:t>Create multiple classes and XML layout files to display pictures of attractions.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7975931E-77A1-4318-A1F9-3C381AC0FB7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List </a:t>
            </a:r>
            <a:r>
              <a:rPr lang="en-US" sz="1200" dirty="0" smtClean="0"/>
              <a:t>(continued)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Opening screen contains a vertical list of attractions</a:t>
            </a:r>
          </a:p>
          <a:p>
            <a:r>
              <a:rPr lang="en-US" dirty="0" smtClean="0"/>
              <a:t>List is automatically scrollable if it exceeds the window size</a:t>
            </a:r>
          </a:p>
          <a:p>
            <a:r>
              <a:rPr lang="en-US" dirty="0" smtClean="0"/>
              <a:t>ListView is better than TableLayout View because each row can be selected for further action</a:t>
            </a:r>
            <a:endParaRPr lang="en-US" dirty="0"/>
          </a:p>
          <a:p>
            <a:r>
              <a:rPr lang="en-US" dirty="0" smtClean="0"/>
              <a:t>Selecting an item opens up a related Web page or an image of the attraction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B903315C-DC04-46D2-9F50-307350B9FA4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 ListActivity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93144E64-9BAB-47C5-B4B6-F3DCCCE4C28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1676400"/>
            <a:ext cx="46482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latin typeface="+mn-lt"/>
                <a:cs typeface="+mn-cs"/>
              </a:rPr>
              <a:t>A </a:t>
            </a:r>
            <a:r>
              <a:rPr lang="en-US" sz="2400" b="1" dirty="0">
                <a:solidFill>
                  <a:srgbClr val="222222"/>
                </a:solidFill>
                <a:latin typeface="+mn-lt"/>
                <a:cs typeface="+mn-cs"/>
              </a:rPr>
              <a:t>ListActivity</a:t>
            </a:r>
            <a:r>
              <a:rPr lang="en-US" sz="2400" dirty="0">
                <a:solidFill>
                  <a:srgbClr val="222222"/>
                </a:solidFill>
                <a:latin typeface="+mn-lt"/>
                <a:cs typeface="+mn-cs"/>
              </a:rPr>
              <a:t> class is needed to 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cs typeface="+mn-cs"/>
              </a:rPr>
              <a:t>display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a list of 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cs typeface="+mn-cs"/>
              </a:rPr>
              <a:t>items</a:t>
            </a:r>
          </a:p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+mn-lt"/>
                <a:cs typeface="+mn-cs"/>
              </a:rPr>
              <a:t>An ExpandedlistView can be</a:t>
            </a:r>
            <a:br>
              <a:rPr lang="en-US" sz="2400" dirty="0" smtClean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sz="2400" dirty="0" smtClean="0">
                <a:solidFill>
                  <a:schemeClr val="tx1"/>
                </a:solidFill>
                <a:latin typeface="+mn-lt"/>
                <a:cs typeface="+mn-cs"/>
              </a:rPr>
              <a:t>used to provide a two-level</a:t>
            </a:r>
            <a:br>
              <a:rPr lang="en-US" sz="2400" dirty="0" smtClean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sz="2400" dirty="0" smtClean="0">
                <a:solidFill>
                  <a:schemeClr val="tx1"/>
                </a:solidFill>
                <a:latin typeface="+mn-lt"/>
                <a:cs typeface="+mn-cs"/>
              </a:rPr>
              <a:t>list</a:t>
            </a:r>
          </a:p>
          <a:p>
            <a:pPr lvl="1" eaLnBrk="0" hangingPunct="0">
              <a:spcBef>
                <a:spcPct val="20000"/>
              </a:spcBef>
            </a:pPr>
            <a:endParaRPr lang="en-US" sz="2600" b="1" dirty="0">
              <a:solidFill>
                <a:srgbClr val="222222"/>
              </a:solidFill>
              <a:latin typeface="+mn-lt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449688"/>
            <a:ext cx="3453041" cy="47987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3_Default Design">
  <a:themeElements>
    <a:clrScheme name="3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1751</Words>
  <Application>Microsoft Office PowerPoint</Application>
  <PresentationFormat>On-screen Show (4:3)</PresentationFormat>
  <Paragraphs>273</Paragraphs>
  <Slides>44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OCR A Extended</vt:lpstr>
      <vt:lpstr>Times New Roman</vt:lpstr>
      <vt:lpstr>3_Default Design</vt:lpstr>
      <vt:lpstr>PowerPoint Presentation</vt:lpstr>
      <vt:lpstr>Objectives</vt:lpstr>
      <vt:lpstr>Objectives (continued)</vt:lpstr>
      <vt:lpstr>Creating a List</vt:lpstr>
      <vt:lpstr>Creating a List (continued)</vt:lpstr>
      <vt:lpstr>Creating a List (continued)</vt:lpstr>
      <vt:lpstr>Creating a List (continued)</vt:lpstr>
      <vt:lpstr>Creating a List (continued)</vt:lpstr>
      <vt:lpstr>Extending a ListActivity</vt:lpstr>
      <vt:lpstr>Extending a ListActivity (continued)</vt:lpstr>
      <vt:lpstr>Extending a ListActivity (continued)</vt:lpstr>
      <vt:lpstr>Extending a ListActivity (continued)</vt:lpstr>
      <vt:lpstr>Creating an Array</vt:lpstr>
      <vt:lpstr>Declaring an Array</vt:lpstr>
      <vt:lpstr>Using a setListAdapter and Array Adapter</vt:lpstr>
      <vt:lpstr>Using a setListAdapter and Array Adapter (continued)</vt:lpstr>
      <vt:lpstr>Using a setListAdapter and Array Adapter (continued)</vt:lpstr>
      <vt:lpstr>Adding the Images to the Resources Folder</vt:lpstr>
      <vt:lpstr>Adding the String Table</vt:lpstr>
      <vt:lpstr>Creating a Custom XML Layout for a ListView</vt:lpstr>
      <vt:lpstr>Creating a Custom XML Layout for a ListView (continued)</vt:lpstr>
      <vt:lpstr>Coding a setListAdapter with a Custom XML Layout</vt:lpstr>
      <vt:lpstr>Coding a setListAdapter with a Custom XML Layout (continued)</vt:lpstr>
      <vt:lpstr>Using the onListItemClick method</vt:lpstr>
      <vt:lpstr>Using the onListItemClick method (continued)</vt:lpstr>
      <vt:lpstr>Decision Structure – Switch Statement</vt:lpstr>
      <vt:lpstr>Decision Structure – Switch Statement (continued)</vt:lpstr>
      <vt:lpstr>Decision Structure – Switch Statement (continued)</vt:lpstr>
      <vt:lpstr>Android Intents</vt:lpstr>
      <vt:lpstr>Launching the Browser from an Android Device</vt:lpstr>
      <vt:lpstr>Launching the Browser from an Android Device (continued)</vt:lpstr>
      <vt:lpstr>Launching the Browser from an Android Device (continued)</vt:lpstr>
      <vt:lpstr>Launching the Browser from an Android Device (continued)</vt:lpstr>
      <vt:lpstr>Adding Multiple Class Files</vt:lpstr>
      <vt:lpstr>Adding Multiple Class Files (continued)</vt:lpstr>
      <vt:lpstr>Designing XML Layout Files</vt:lpstr>
      <vt:lpstr>Designing XML Layout Files (continued)</vt:lpstr>
      <vt:lpstr>Designing XML Layout Files (continued)</vt:lpstr>
      <vt:lpstr>Opening the Class Files</vt:lpstr>
      <vt:lpstr>Running and Testing the Application</vt:lpstr>
      <vt:lpstr>Summary</vt:lpstr>
      <vt:lpstr>Summary (continued)</vt:lpstr>
      <vt:lpstr>Summary (continued)</vt:lpstr>
      <vt:lpstr>Summary (continued)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2015-07-26T18:00:46Z</dcterms:created>
  <dcterms:modified xsi:type="dcterms:W3CDTF">2015-07-26T18:00:50Z</dcterms:modified>
</cp:coreProperties>
</file>